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58" r:id="rId4"/>
    <p:sldId id="259" r:id="rId5"/>
    <p:sldId id="275" r:id="rId6"/>
    <p:sldId id="267" r:id="rId7"/>
    <p:sldId id="269" r:id="rId8"/>
    <p:sldId id="268" r:id="rId9"/>
    <p:sldId id="330" r:id="rId10"/>
    <p:sldId id="260" r:id="rId11"/>
    <p:sldId id="261" r:id="rId12"/>
    <p:sldId id="262" r:id="rId13"/>
    <p:sldId id="263" r:id="rId14"/>
    <p:sldId id="264" r:id="rId15"/>
    <p:sldId id="271" r:id="rId16"/>
    <p:sldId id="265" r:id="rId17"/>
    <p:sldId id="332" r:id="rId18"/>
    <p:sldId id="331" r:id="rId19"/>
    <p:sldId id="342" r:id="rId20"/>
    <p:sldId id="266" r:id="rId21"/>
    <p:sldId id="270" r:id="rId22"/>
    <p:sldId id="283" r:id="rId23"/>
    <p:sldId id="276" r:id="rId24"/>
    <p:sldId id="341" r:id="rId25"/>
    <p:sldId id="278" r:id="rId26"/>
    <p:sldId id="277" r:id="rId27"/>
    <p:sldId id="274" r:id="rId28"/>
    <p:sldId id="297" r:id="rId29"/>
    <p:sldId id="298" r:id="rId30"/>
    <p:sldId id="279" r:id="rId31"/>
    <p:sldId id="322" r:id="rId32"/>
    <p:sldId id="299" r:id="rId33"/>
    <p:sldId id="300" r:id="rId34"/>
    <p:sldId id="273" r:id="rId35"/>
    <p:sldId id="272" r:id="rId36"/>
    <p:sldId id="280" r:id="rId37"/>
    <p:sldId id="343" r:id="rId38"/>
    <p:sldId id="344" r:id="rId39"/>
    <p:sldId id="281" r:id="rId40"/>
    <p:sldId id="339" r:id="rId41"/>
    <p:sldId id="282" r:id="rId42"/>
    <p:sldId id="323" r:id="rId43"/>
    <p:sldId id="319" r:id="rId44"/>
    <p:sldId id="329" r:id="rId45"/>
    <p:sldId id="320" r:id="rId46"/>
    <p:sldId id="284" r:id="rId47"/>
    <p:sldId id="285" r:id="rId48"/>
    <p:sldId id="286" r:id="rId49"/>
    <p:sldId id="287" r:id="rId50"/>
    <p:sldId id="316" r:id="rId51"/>
    <p:sldId id="321" r:id="rId52"/>
    <p:sldId id="340" r:id="rId53"/>
    <p:sldId id="291" r:id="rId54"/>
    <p:sldId id="288" r:id="rId55"/>
    <p:sldId id="290" r:id="rId56"/>
    <p:sldId id="324" r:id="rId57"/>
    <p:sldId id="292" r:id="rId58"/>
    <p:sldId id="289" r:id="rId59"/>
    <p:sldId id="293" r:id="rId60"/>
    <p:sldId id="301" r:id="rId61"/>
    <p:sldId id="304" r:id="rId62"/>
    <p:sldId id="305" r:id="rId63"/>
    <p:sldId id="306" r:id="rId64"/>
    <p:sldId id="310" r:id="rId65"/>
    <p:sldId id="294" r:id="rId66"/>
    <p:sldId id="302" r:id="rId67"/>
    <p:sldId id="303" r:id="rId68"/>
    <p:sldId id="325" r:id="rId69"/>
    <p:sldId id="307" r:id="rId70"/>
    <p:sldId id="295" r:id="rId71"/>
    <p:sldId id="296" r:id="rId72"/>
    <p:sldId id="312" r:id="rId73"/>
    <p:sldId id="314" r:id="rId74"/>
    <p:sldId id="308" r:id="rId75"/>
    <p:sldId id="313" r:id="rId76"/>
    <p:sldId id="309" r:id="rId77"/>
    <p:sldId id="336" r:id="rId78"/>
    <p:sldId id="315" r:id="rId79"/>
    <p:sldId id="338" r:id="rId80"/>
    <p:sldId id="333" r:id="rId81"/>
    <p:sldId id="334" r:id="rId82"/>
    <p:sldId id="335" r:id="rId83"/>
    <p:sldId id="317" r:id="rId84"/>
    <p:sldId id="318" r:id="rId85"/>
    <p:sldId id="326" r:id="rId86"/>
    <p:sldId id="327" r:id="rId87"/>
    <p:sldId id="328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3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context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7" y="1445908"/>
            <a:ext cx="5181600" cy="5275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990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https://www.illusionsindex.org/illusions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60D161-18A8-4A9D-A624-A10B084E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474"/>
            <a:ext cx="5173184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6019800" y="18288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leads to different visual comparisons across the two bar graphs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 are weakly controlled by color grouping;</a:t>
            </a:r>
          </a:p>
          <a:p>
            <a:r>
              <a:rPr lang="en-US" altLang="en-US" dirty="0"/>
              <a:t>more strongly controlled with proximity grouping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2484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3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&amp; count the 5s.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/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/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/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/>
              <a:t>Pretty: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have to consider what happens when graphs are reproduced in B/W: 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(red </a:t>
            </a:r>
            <a:r>
              <a:rPr lang="es-ES" sz="1600" dirty="0" err="1"/>
              <a:t>deficient</a:t>
            </a:r>
            <a:r>
              <a:rPr lang="es-ES" sz="1600" dirty="0"/>
              <a:t>: L </a:t>
            </a:r>
            <a:r>
              <a:rPr lang="es-ES" sz="1600" dirty="0" err="1"/>
              <a:t>cone</a:t>
            </a:r>
            <a:r>
              <a:rPr lang="es-ES" sz="1600" dirty="0"/>
              <a:t> </a:t>
            </a:r>
            <a:r>
              <a:rPr lang="es-ES" sz="1600" dirty="0" err="1"/>
              <a:t>absent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Deuteranopia</a:t>
            </a:r>
            <a:r>
              <a:rPr lang="en-US" sz="1600" dirty="0"/>
              <a:t> (green deficient: M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Tritanopia</a:t>
            </a:r>
            <a:r>
              <a:rPr lang="en-US" sz="1600" dirty="0"/>
              <a:t> (blue deficient: S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red-green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667000" y="4114800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5807</TotalTime>
  <Words>5062</Words>
  <Application>Microsoft Office PowerPoint</Application>
  <PresentationFormat>On-screen Show (4:3)</PresentationFormat>
  <Paragraphs>700</Paragraphs>
  <Slides>87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43</cp:revision>
  <dcterms:created xsi:type="dcterms:W3CDTF">2021-03-24T14:54:27Z</dcterms:created>
  <dcterms:modified xsi:type="dcterms:W3CDTF">2021-12-23T16:10:36Z</dcterms:modified>
</cp:coreProperties>
</file>